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2"/>
  </p:notesMasterIdLst>
  <p:sldIdLst>
    <p:sldId id="256" r:id="rId2"/>
    <p:sldId id="257" r:id="rId3"/>
    <p:sldId id="270" r:id="rId4"/>
    <p:sldId id="259" r:id="rId5"/>
    <p:sldId id="272" r:id="rId6"/>
    <p:sldId id="260" r:id="rId7"/>
    <p:sldId id="261" r:id="rId8"/>
    <p:sldId id="273" r:id="rId9"/>
    <p:sldId id="263" r:id="rId10"/>
    <p:sldId id="264" r:id="rId11"/>
    <p:sldId id="265" r:id="rId12"/>
    <p:sldId id="266" r:id="rId13"/>
    <p:sldId id="275" r:id="rId14"/>
    <p:sldId id="267" r:id="rId15"/>
    <p:sldId id="268" r:id="rId16"/>
    <p:sldId id="269" r:id="rId17"/>
    <p:sldId id="280" r:id="rId18"/>
    <p:sldId id="278" r:id="rId19"/>
    <p:sldId id="279" r:id="rId20"/>
    <p:sldId id="28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8" autoAdjust="0"/>
    <p:restoredTop sz="86372" autoAdjust="0"/>
  </p:normalViewPr>
  <p:slideViewPr>
    <p:cSldViewPr>
      <p:cViewPr varScale="1">
        <p:scale>
          <a:sx n="95" d="100"/>
          <a:sy n="95" d="100"/>
        </p:scale>
        <p:origin x="1608" y="84"/>
      </p:cViewPr>
      <p:guideLst>
        <p:guide orient="horz" pos="2160"/>
        <p:guide pos="2880"/>
      </p:guideLst>
    </p:cSldViewPr>
  </p:slideViewPr>
  <p:outlineViewPr>
    <p:cViewPr>
      <p:scale>
        <a:sx n="33" d="100"/>
        <a:sy n="33" d="100"/>
      </p:scale>
      <p:origin x="258" y="319608"/>
    </p:cViewPr>
  </p:outlineViewPr>
  <p:notesTextViewPr>
    <p:cViewPr>
      <p:scale>
        <a:sx n="100" d="100"/>
        <a:sy n="100" d="100"/>
      </p:scale>
      <p:origin x="0" y="0"/>
    </p:cViewPr>
  </p:notesTextViewPr>
  <p:sorterViewPr>
    <p:cViewPr>
      <p:scale>
        <a:sx n="100" d="100"/>
        <a:sy n="100" d="100"/>
      </p:scale>
      <p:origin x="0" y="44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6F32C-3AAC-41AE-B977-E65AA8ED5067}" type="datetimeFigureOut">
              <a:rPr lang="tr-TR" smtClean="0"/>
              <a:pPr/>
              <a:t>30.12.2024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052228-B6A8-43AA-8BF1-E6466EF5FCE9}" type="slidenum">
              <a:rPr lang="tr-TR" smtClean="0"/>
              <a:pPr/>
              <a:t>‹#›</a:t>
            </a:fld>
            <a:endParaRPr lang="tr-TR"/>
          </a:p>
        </p:txBody>
      </p:sp>
    </p:spTree>
    <p:extLst>
      <p:ext uri="{BB962C8B-B14F-4D97-AF65-F5344CB8AC3E}">
        <p14:creationId xmlns:p14="http://schemas.microsoft.com/office/powerpoint/2010/main" val="4404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052228-B6A8-43AA-8BF1-E6466EF5FCE9}" type="slidenum">
              <a:rPr lang="tr-TR" smtClean="0"/>
              <a:pPr/>
              <a:t>18</a:t>
            </a:fld>
            <a:endParaRPr lang="tr-TR"/>
          </a:p>
        </p:txBody>
      </p:sp>
    </p:spTree>
    <p:extLst>
      <p:ext uri="{BB962C8B-B14F-4D97-AF65-F5344CB8AC3E}">
        <p14:creationId xmlns:p14="http://schemas.microsoft.com/office/powerpoint/2010/main" val="80540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A23720DD-5B6D-40BF-8493-A6B52D484E6B}" type="datetimeFigureOut">
              <a:rPr lang="tr-TR" smtClean="0"/>
              <a:pPr/>
              <a:t>30.12.2024</a:t>
            </a:fld>
            <a:endParaRPr lang="tr-T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F302176B-0E47-46AC-8F43-DAB4B8A37D06}" type="slidenum">
              <a:rPr lang="tr-TR" smtClean="0"/>
              <a:pPr/>
              <a:t>‹#›</a:t>
            </a:fld>
            <a:endParaRPr lang="tr-T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918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30.12.2024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15415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30.12.2024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5148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30.12.2024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39667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A23720DD-5B6D-40BF-8493-A6B52D484E6B}" type="datetimeFigureOut">
              <a:rPr lang="tr-TR" smtClean="0"/>
              <a:pPr/>
              <a:t>30.12.2024</a:t>
            </a:fld>
            <a:endParaRPr lang="tr-T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F302176B-0E47-46AC-8F43-DAB4B8A37D06}" type="slidenum">
              <a:rPr lang="tr-TR" smtClean="0"/>
              <a:pPr/>
              <a:t>‹#›</a:t>
            </a:fld>
            <a:endParaRPr lang="tr-T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880282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30.12.2024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39040536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941832" y="2909102"/>
            <a:ext cx="3611880" cy="299639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975398" y="2909102"/>
            <a:ext cx="3611880" cy="299639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30.12.2024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59139474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30.12.2024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38126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30.12.2024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85875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tr-TR" smtClean="0"/>
              <a:t>Asıl başlık stili için tıklatın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a:xfrm>
            <a:off x="573789" y="6375679"/>
            <a:ext cx="925016" cy="348462"/>
          </a:xfrm>
        </p:spPr>
        <p:txBody>
          <a:bodyPr/>
          <a:lstStyle/>
          <a:p>
            <a:fld id="{A23720DD-5B6D-40BF-8493-A6B52D484E6B}" type="datetimeFigureOut">
              <a:rPr lang="tr-TR" smtClean="0"/>
              <a:pPr/>
              <a:t>30.12.2024</a:t>
            </a:fld>
            <a:endParaRPr lang="tr-TR"/>
          </a:p>
        </p:txBody>
      </p:sp>
      <p:sp>
        <p:nvSpPr>
          <p:cNvPr id="6" name="Footer Placeholder 5"/>
          <p:cNvSpPr>
            <a:spLocks noGrp="1"/>
          </p:cNvSpPr>
          <p:nvPr>
            <p:ph type="ftr" sz="quarter" idx="11"/>
          </p:nvPr>
        </p:nvSpPr>
        <p:spPr>
          <a:xfrm>
            <a:off x="1577716" y="6375679"/>
            <a:ext cx="2611634" cy="345796"/>
          </a:xfrm>
        </p:spPr>
        <p:txBody>
          <a:bodyPr/>
          <a:lstStyle/>
          <a:p>
            <a:endParaRPr lang="tr-TR"/>
          </a:p>
        </p:txBody>
      </p:sp>
      <p:sp>
        <p:nvSpPr>
          <p:cNvPr id="7" name="Slide Number Placeholder 6"/>
          <p:cNvSpPr>
            <a:spLocks noGrp="1"/>
          </p:cNvSpPr>
          <p:nvPr>
            <p:ph type="sldNum" sz="quarter" idx="12"/>
          </p:nvPr>
        </p:nvSpPr>
        <p:spPr>
          <a:xfrm>
            <a:off x="4268261" y="6375679"/>
            <a:ext cx="924342" cy="345796"/>
          </a:xfrm>
        </p:spPr>
        <p:txBody>
          <a:bodyPr/>
          <a:lstStyle/>
          <a:p>
            <a:fld id="{F302176B-0E47-46AC-8F43-DAB4B8A37D06}" type="slidenum">
              <a:rPr lang="tr-TR" smtClean="0"/>
              <a:pPr/>
              <a:t>‹#›</a:t>
            </a:fld>
            <a:endParaRPr lang="tr-T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064970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a:xfrm>
            <a:off x="574463" y="6375679"/>
            <a:ext cx="924342" cy="348462"/>
          </a:xfrm>
        </p:spPr>
        <p:txBody>
          <a:bodyPr/>
          <a:lstStyle/>
          <a:p>
            <a:fld id="{A23720DD-5B6D-40BF-8493-A6B52D484E6B}" type="datetimeFigureOut">
              <a:rPr lang="tr-TR" smtClean="0"/>
              <a:pPr/>
              <a:t>30.12.2024</a:t>
            </a:fld>
            <a:endParaRPr lang="tr-TR"/>
          </a:p>
        </p:txBody>
      </p:sp>
      <p:sp>
        <p:nvSpPr>
          <p:cNvPr id="6" name="Footer Placeholder 5"/>
          <p:cNvSpPr>
            <a:spLocks noGrp="1"/>
          </p:cNvSpPr>
          <p:nvPr>
            <p:ph type="ftr" sz="quarter" idx="11"/>
          </p:nvPr>
        </p:nvSpPr>
        <p:spPr>
          <a:xfrm>
            <a:off x="1577716" y="6375679"/>
            <a:ext cx="2611634" cy="345796"/>
          </a:xfrm>
        </p:spPr>
        <p:txBody>
          <a:bodyPr/>
          <a:lstStyle/>
          <a:p>
            <a:endParaRPr lang="tr-TR"/>
          </a:p>
        </p:txBody>
      </p:sp>
      <p:sp>
        <p:nvSpPr>
          <p:cNvPr id="7" name="Slide Number Placeholder 6"/>
          <p:cNvSpPr>
            <a:spLocks noGrp="1"/>
          </p:cNvSpPr>
          <p:nvPr>
            <p:ph type="sldNum" sz="quarter" idx="12"/>
          </p:nvPr>
        </p:nvSpPr>
        <p:spPr>
          <a:xfrm>
            <a:off x="4256153" y="6375679"/>
            <a:ext cx="947460" cy="345796"/>
          </a:xfrm>
        </p:spPr>
        <p:txBody>
          <a:bodyPr/>
          <a:lstStyle/>
          <a:p>
            <a:fld id="{F302176B-0E47-46AC-8F43-DAB4B8A37D06}" type="slidenum">
              <a:rPr lang="tr-TR" smtClean="0"/>
              <a:pPr/>
              <a:t>‹#›</a:t>
            </a:fld>
            <a:endParaRPr lang="tr-TR"/>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700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A23720DD-5B6D-40BF-8493-A6B52D484E6B}" type="datetimeFigureOut">
              <a:rPr lang="tr-TR" smtClean="0"/>
              <a:pPr/>
              <a:t>30.12.2024</a:t>
            </a:fld>
            <a:endParaRPr lang="tr-T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302176B-0E47-46AC-8F43-DAB4B8A37D06}" type="slidenum">
              <a:rPr lang="tr-TR" smtClean="0"/>
              <a:pPr/>
              <a:t>‹#›</a:t>
            </a:fld>
            <a:endParaRPr lang="tr-T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50476133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40124" y="649461"/>
            <a:ext cx="7772400" cy="3240360"/>
          </a:xfrm>
        </p:spPr>
        <p:txBody>
          <a:bodyPr>
            <a:noAutofit/>
          </a:bodyPr>
          <a:lstStyle/>
          <a:p>
            <a:r>
              <a:rPr lang="tr-TR" sz="4800" dirty="0" smtClean="0"/>
              <a:t>İNTERNET ORTAMINDA ÇOCUKLARIN CİNSEL İSTİSMARDAN KORUNMASI</a:t>
            </a:r>
            <a:endParaRPr lang="tr-TR" sz="4800" dirty="0"/>
          </a:p>
        </p:txBody>
      </p:sp>
      <p:pic>
        <p:nvPicPr>
          <p:cNvPr id="4" name="Resim 3"/>
          <p:cNvPicPr>
            <a:picLocks noChangeAspect="1"/>
          </p:cNvPicPr>
          <p:nvPr/>
        </p:nvPicPr>
        <p:blipFill>
          <a:blip r:embed="rId2"/>
          <a:stretch>
            <a:fillRect/>
          </a:stretch>
        </p:blipFill>
        <p:spPr>
          <a:xfrm>
            <a:off x="3275856" y="3889821"/>
            <a:ext cx="3028950" cy="1514475"/>
          </a:xfrm>
          <a:prstGeom prst="rect">
            <a:avLst/>
          </a:prstGeom>
        </p:spPr>
      </p:pic>
    </p:spTree>
    <p:extLst>
      <p:ext uri="{BB962C8B-B14F-4D97-AF65-F5344CB8AC3E}">
        <p14:creationId xmlns:p14="http://schemas.microsoft.com/office/powerpoint/2010/main" val="2081959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6120680"/>
          </a:xfrm>
        </p:spPr>
        <p:txBody>
          <a:bodyPr>
            <a:normAutofit/>
          </a:bodyPr>
          <a:lstStyle/>
          <a:p>
            <a:r>
              <a:rPr lang="tr-TR" dirty="0"/>
              <a:t>6-Çocuklarınıza kendi bedenlerinin bölgelerine kendilerinin bakmalarını öğretin (Tuvalete, banyoya giderken, tuvalet kağıdı kullanırken </a:t>
            </a:r>
            <a:r>
              <a:rPr lang="tr-TR" dirty="0" err="1"/>
              <a:t>vs</a:t>
            </a:r>
            <a:r>
              <a:rPr lang="tr-TR" dirty="0"/>
              <a:t>). Böylece diğer yetişkin ve çocukların yardımına bağımlı olmazlar.</a:t>
            </a:r>
          </a:p>
          <a:p>
            <a:r>
              <a:rPr lang="tr-TR" dirty="0"/>
              <a:t> 7- Çocuklarınızı iyi sırlar </a:t>
            </a:r>
            <a:r>
              <a:rPr lang="tr-TR" dirty="0" smtClean="0"/>
              <a:t>(sürpriz </a:t>
            </a:r>
            <a:r>
              <a:rPr lang="tr-TR" dirty="0"/>
              <a:t>partiler gibi- bunun sakıncası yok çünkü uzun zaman sır tutmak zorunda değiller) ve kötü sırlar (onlar çocuğun sonsuza kadar tutmak zorunda olduğu sırlardır, ki bu kabul edilemez) arasındaki fark konusunda eğitin.</a:t>
            </a:r>
          </a:p>
          <a:p>
            <a:r>
              <a:rPr lang="tr-TR" dirty="0"/>
              <a:t> 8-İç güdünüze güvenin. Eğer çocuğunuzu birine bırakmanın kolay olmadığını düşünüyorsanız, bırakmayın. Cinsel istismar konusunda kaygılanıyorsanız, sorular sorun.</a:t>
            </a:r>
          </a:p>
          <a:p>
            <a:endParaRPr lang="tr-TR" dirty="0" smtClean="0"/>
          </a:p>
          <a:p>
            <a:endParaRPr lang="tr-TR" dirty="0"/>
          </a:p>
        </p:txBody>
      </p:sp>
      <p:pic>
        <p:nvPicPr>
          <p:cNvPr id="14338" name="Picture 2" descr="C:\Documents and Settings\REHBERLİK\Belgelerim\Resimlerim\44CAZOUYPRCA2CTEDACAMB844FCAIK2PZRCATAO546CAW57963CAG5WEN0CANZOH9HCA6UAYZDCAS5MKZWCAGOPKHCCA0G0B4YCAXP4N29CA85L766CA4JODN5CA4ZEFN4CAP34AI3CAOVYK7ZCAJNV5G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 y="4340162"/>
            <a:ext cx="3318908" cy="2517838"/>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Documents and Settings\REHBERLİK\Belgelerim\Resimlerim\0NCAGB3NC6CAUX4LIQCAMGJI1SCAXVKCBJCA4FFAAECA1C2KWMCA9QBGATCA7A6NTJCACW0812CAPPAS6OCAOGP1ECCAVYAX13CAXFGEGQCABXKFFCCAOV5ZO8CAIY3B35CANUZ2MDCA0X7IQACA0A8ZZ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305861"/>
            <a:ext cx="3312368" cy="255213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REHBERLİK\Belgelerim\Resimlerim\F6CAJJMXT3CAJSFKDJCA85USW8CAFR7HQACALP5H4ICATLI711CAAUF8YOCA69R7W2CA3A8UYLCAOKW31OCA52FYGZCAYYHGYGCALRJKY3CAXR2BPPCAKQ197UCAOXH81ICA52CF04CA3FPL1ZCACGN2Y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340162"/>
            <a:ext cx="2483768" cy="250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50404" y="0"/>
            <a:ext cx="7315200" cy="1154097"/>
          </a:xfrm>
        </p:spPr>
        <p:txBody>
          <a:bodyPr>
            <a:noAutofit/>
          </a:bodyPr>
          <a:lstStyle/>
          <a:p>
            <a:r>
              <a:rPr lang="tr-TR" sz="4400" b="1" dirty="0" smtClean="0"/>
              <a:t>İNTERNET KULLANIMINDA DİKKAT EDİLMESİ GEREKENLER NELERDİR</a:t>
            </a:r>
            <a:r>
              <a:rPr lang="tr-TR" sz="4400" dirty="0" smtClean="0"/>
              <a:t>?</a:t>
            </a:r>
            <a:endParaRPr lang="tr-TR" sz="4400" dirty="0"/>
          </a:p>
        </p:txBody>
      </p:sp>
      <p:sp>
        <p:nvSpPr>
          <p:cNvPr id="3" name="İçerik Yer Tutucusu 2"/>
          <p:cNvSpPr>
            <a:spLocks noGrp="1"/>
          </p:cNvSpPr>
          <p:nvPr>
            <p:ph idx="1"/>
          </p:nvPr>
        </p:nvSpPr>
        <p:spPr>
          <a:xfrm>
            <a:off x="611560" y="1844824"/>
            <a:ext cx="7992888" cy="4752528"/>
          </a:xfrm>
        </p:spPr>
        <p:txBody>
          <a:bodyPr>
            <a:normAutofit/>
          </a:bodyPr>
          <a:lstStyle/>
          <a:p>
            <a:r>
              <a:rPr lang="tr-TR" dirty="0"/>
              <a:t>1.  En az çocuğunuzu koruyacak kadar İnternet kullanmayı öğrenin.</a:t>
            </a:r>
          </a:p>
          <a:p>
            <a:r>
              <a:rPr lang="tr-TR" dirty="0"/>
              <a:t>2.  İnternet kullanımında yasaklayıcı değil, zaman açısından sınırlayıcı olun.</a:t>
            </a:r>
          </a:p>
          <a:p>
            <a:r>
              <a:rPr lang="tr-TR" dirty="0"/>
              <a:t>3.  İnternetin derslerini aksatmasına izin vermeyin.</a:t>
            </a:r>
          </a:p>
          <a:p>
            <a:r>
              <a:rPr lang="tr-TR" dirty="0"/>
              <a:t>4.  Diğer sosyal aktivitelere katılımını özendirin.</a:t>
            </a:r>
          </a:p>
          <a:p>
            <a:r>
              <a:rPr lang="tr-TR" dirty="0"/>
              <a:t>5.  İnternet sebebiyle sorumluluklarını yerine getirmemesine fırsat vermeyin.</a:t>
            </a:r>
          </a:p>
          <a:p>
            <a:endParaRPr lang="tr-TR" dirty="0"/>
          </a:p>
        </p:txBody>
      </p:sp>
      <p:pic>
        <p:nvPicPr>
          <p:cNvPr id="5" name="Resim 4"/>
          <p:cNvPicPr>
            <a:picLocks noChangeAspect="1"/>
          </p:cNvPicPr>
          <p:nvPr/>
        </p:nvPicPr>
        <p:blipFill>
          <a:blip r:embed="rId2"/>
          <a:stretch>
            <a:fillRect/>
          </a:stretch>
        </p:blipFill>
        <p:spPr>
          <a:xfrm>
            <a:off x="950404" y="4365103"/>
            <a:ext cx="3261556" cy="2443019"/>
          </a:xfrm>
          <a:prstGeom prst="rect">
            <a:avLst/>
          </a:prstGeom>
        </p:spPr>
      </p:pic>
      <p:pic>
        <p:nvPicPr>
          <p:cNvPr id="6" name="Resim 5"/>
          <p:cNvPicPr>
            <a:picLocks noChangeAspect="1"/>
          </p:cNvPicPr>
          <p:nvPr/>
        </p:nvPicPr>
        <p:blipFill>
          <a:blip r:embed="rId3"/>
          <a:stretch>
            <a:fillRect/>
          </a:stretch>
        </p:blipFill>
        <p:spPr>
          <a:xfrm>
            <a:off x="4355976" y="4365103"/>
            <a:ext cx="4200469" cy="2443019"/>
          </a:xfrm>
          <a:prstGeom prst="rect">
            <a:avLst/>
          </a:prstGeom>
        </p:spPr>
      </p:pic>
    </p:spTree>
    <p:extLst>
      <p:ext uri="{BB962C8B-B14F-4D97-AF65-F5344CB8AC3E}">
        <p14:creationId xmlns:p14="http://schemas.microsoft.com/office/powerpoint/2010/main" val="2922669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476672"/>
            <a:ext cx="7315200" cy="1154097"/>
          </a:xfrm>
        </p:spPr>
        <p:txBody>
          <a:bodyPr>
            <a:normAutofit fontScale="90000"/>
          </a:bodyPr>
          <a:lstStyle/>
          <a:p>
            <a:r>
              <a:rPr lang="tr-TR" b="1" dirty="0" smtClean="0"/>
              <a:t>OLASI TEHLİKELER NELERDİR?</a:t>
            </a:r>
            <a:endParaRPr lang="tr-TR" b="1" dirty="0"/>
          </a:p>
        </p:txBody>
      </p:sp>
      <p:sp>
        <p:nvSpPr>
          <p:cNvPr id="3" name="İçerik Yer Tutucusu 2"/>
          <p:cNvSpPr>
            <a:spLocks noGrp="1"/>
          </p:cNvSpPr>
          <p:nvPr>
            <p:ph idx="1"/>
          </p:nvPr>
        </p:nvSpPr>
        <p:spPr>
          <a:xfrm>
            <a:off x="899592" y="1053809"/>
            <a:ext cx="8136904" cy="4680560"/>
          </a:xfrm>
        </p:spPr>
        <p:txBody>
          <a:bodyPr/>
          <a:lstStyle/>
          <a:p>
            <a:endParaRPr lang="tr-TR" dirty="0" smtClean="0"/>
          </a:p>
          <a:p>
            <a:r>
              <a:rPr lang="tr-TR" dirty="0" smtClean="0"/>
              <a:t>1</a:t>
            </a:r>
            <a:r>
              <a:rPr lang="tr-TR" dirty="0"/>
              <a:t>. Tanımadıkları kişilerle arkadaşlık</a:t>
            </a:r>
          </a:p>
          <a:p>
            <a:r>
              <a:rPr lang="tr-TR" dirty="0"/>
              <a:t>2. Aşırı kullanımın sebep olduğu internet bağımlılığı</a:t>
            </a:r>
          </a:p>
          <a:p>
            <a:r>
              <a:rPr lang="tr-TR" dirty="0"/>
              <a:t>3. Fiziki sağlık sorunları</a:t>
            </a:r>
          </a:p>
          <a:p>
            <a:r>
              <a:rPr lang="tr-TR" dirty="0"/>
              <a:t>4. Öfke, şiddet ve yalnızlık gibi psikolojik sorunlar</a:t>
            </a:r>
          </a:p>
          <a:p>
            <a:r>
              <a:rPr lang="tr-TR" dirty="0"/>
              <a:t>5. Şiddet ve müstehcen içerikli </a:t>
            </a:r>
            <a:r>
              <a:rPr lang="tr-TR" dirty="0" smtClean="0"/>
              <a:t>görüntüler</a:t>
            </a:r>
          </a:p>
          <a:p>
            <a:endParaRPr lang="tr-TR" dirty="0"/>
          </a:p>
          <a:p>
            <a:endParaRPr lang="tr-TR" dirty="0"/>
          </a:p>
        </p:txBody>
      </p:sp>
      <p:pic>
        <p:nvPicPr>
          <p:cNvPr id="4" name="Resim 3"/>
          <p:cNvPicPr>
            <a:picLocks noChangeAspect="1"/>
          </p:cNvPicPr>
          <p:nvPr/>
        </p:nvPicPr>
        <p:blipFill>
          <a:blip r:embed="rId2"/>
          <a:stretch>
            <a:fillRect/>
          </a:stretch>
        </p:blipFill>
        <p:spPr>
          <a:xfrm>
            <a:off x="1691680" y="4077072"/>
            <a:ext cx="2276475" cy="2009775"/>
          </a:xfrm>
          <a:prstGeom prst="rect">
            <a:avLst/>
          </a:prstGeom>
        </p:spPr>
      </p:pic>
      <p:pic>
        <p:nvPicPr>
          <p:cNvPr id="6" name="Resim 5"/>
          <p:cNvPicPr>
            <a:picLocks noChangeAspect="1"/>
          </p:cNvPicPr>
          <p:nvPr/>
        </p:nvPicPr>
        <p:blipFill>
          <a:blip r:embed="rId3"/>
          <a:stretch>
            <a:fillRect/>
          </a:stretch>
        </p:blipFill>
        <p:spPr>
          <a:xfrm>
            <a:off x="4584616" y="4184081"/>
            <a:ext cx="3000375" cy="1524000"/>
          </a:xfrm>
          <a:prstGeom prst="rect">
            <a:avLst/>
          </a:prstGeom>
        </p:spPr>
      </p:pic>
    </p:spTree>
    <p:extLst>
      <p:ext uri="{BB962C8B-B14F-4D97-AF65-F5344CB8AC3E}">
        <p14:creationId xmlns:p14="http://schemas.microsoft.com/office/powerpoint/2010/main" val="3877645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20689"/>
            <a:ext cx="8496944" cy="5688672"/>
          </a:xfrm>
        </p:spPr>
        <p:txBody>
          <a:bodyPr>
            <a:normAutofit/>
          </a:bodyPr>
          <a:lstStyle/>
          <a:p>
            <a:pPr marL="982980" lvl="1" indent="-342900">
              <a:defRPr/>
            </a:pPr>
            <a:r>
              <a:rPr lang="tr-TR" sz="2400" dirty="0" smtClean="0"/>
              <a:t>6.Müstehcen </a:t>
            </a:r>
            <a:r>
              <a:rPr lang="tr-TR" sz="2400" dirty="0"/>
              <a:t>yayın ya da şiddet içeren internet sitelerine tesadüfen ve kolaylıkla girebiliyor olması, </a:t>
            </a:r>
          </a:p>
          <a:p>
            <a:pPr marL="982980" lvl="1" indent="-342900">
              <a:defRPr/>
            </a:pPr>
            <a:r>
              <a:rPr lang="tr-TR" sz="2400" dirty="0" smtClean="0"/>
              <a:t>7.Yaşına </a:t>
            </a:r>
            <a:r>
              <a:rPr lang="tr-TR" sz="2400" dirty="0"/>
              <a:t>uygun olmayan görüntülerle karşılaşıyor olması, </a:t>
            </a:r>
          </a:p>
          <a:p>
            <a:pPr marL="982980" lvl="1" indent="-342900">
              <a:defRPr/>
            </a:pPr>
            <a:r>
              <a:rPr lang="tr-TR" sz="2400" dirty="0" smtClean="0"/>
              <a:t>8.Kimliği </a:t>
            </a:r>
            <a:r>
              <a:rPr lang="tr-TR" sz="2400" dirty="0"/>
              <a:t>belirsiz ve tehlikeli kişilerce kandırılma ya da taciz edilme ihtimali </a:t>
            </a:r>
            <a:r>
              <a:rPr lang="tr-TR" sz="2400" dirty="0" smtClean="0"/>
              <a:t>tüm </a:t>
            </a:r>
            <a:r>
              <a:rPr lang="tr-TR" sz="2400" dirty="0"/>
              <a:t>yaşantılarını etkileyecek ve kalıcı izler bırakacak sonuçlar doğurabilmektedir. </a:t>
            </a:r>
            <a:endParaRPr lang="tr-TR" sz="2400" dirty="0" smtClean="0"/>
          </a:p>
          <a:p>
            <a:pPr marL="982980" lvl="1" indent="-342900">
              <a:defRPr/>
            </a:pPr>
            <a:endParaRPr lang="tr-TR" sz="2400" dirty="0"/>
          </a:p>
          <a:p>
            <a:pPr marL="982980" lvl="1" indent="-342900">
              <a:defRPr/>
            </a:pPr>
            <a:endParaRPr lang="tr-TR" sz="2400" dirty="0"/>
          </a:p>
          <a:p>
            <a:endParaRPr lang="tr-TR" dirty="0"/>
          </a:p>
        </p:txBody>
      </p:sp>
      <p:pic>
        <p:nvPicPr>
          <p:cNvPr id="2" name="Resim 1"/>
          <p:cNvPicPr>
            <a:picLocks noChangeAspect="1"/>
          </p:cNvPicPr>
          <p:nvPr/>
        </p:nvPicPr>
        <p:blipFill>
          <a:blip r:embed="rId2"/>
          <a:stretch>
            <a:fillRect/>
          </a:stretch>
        </p:blipFill>
        <p:spPr>
          <a:xfrm>
            <a:off x="2915816" y="3465025"/>
            <a:ext cx="2784789" cy="3284843"/>
          </a:xfrm>
          <a:prstGeom prst="rect">
            <a:avLst/>
          </a:prstGeom>
        </p:spPr>
      </p:pic>
    </p:spTree>
    <p:extLst>
      <p:ext uri="{BB962C8B-B14F-4D97-AF65-F5344CB8AC3E}">
        <p14:creationId xmlns:p14="http://schemas.microsoft.com/office/powerpoint/2010/main" val="3677115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332656"/>
            <a:ext cx="7315200" cy="1154097"/>
          </a:xfrm>
        </p:spPr>
        <p:txBody>
          <a:bodyPr>
            <a:normAutofit fontScale="90000"/>
          </a:bodyPr>
          <a:lstStyle/>
          <a:p>
            <a:r>
              <a:rPr lang="tr-TR" b="1" dirty="0" smtClean="0"/>
              <a:t>ÇOCUĞUNUZUN BİLMESİ GEREKENLER NELERDİR?</a:t>
            </a:r>
            <a:endParaRPr lang="tr-TR" b="1" dirty="0"/>
          </a:p>
        </p:txBody>
      </p:sp>
      <p:sp>
        <p:nvSpPr>
          <p:cNvPr id="3" name="İçerik Yer Tutucusu 2"/>
          <p:cNvSpPr>
            <a:spLocks noGrp="1"/>
          </p:cNvSpPr>
          <p:nvPr>
            <p:ph idx="1"/>
          </p:nvPr>
        </p:nvSpPr>
        <p:spPr>
          <a:xfrm>
            <a:off x="395536" y="1700808"/>
            <a:ext cx="8496944" cy="3888432"/>
          </a:xfrm>
        </p:spPr>
        <p:txBody>
          <a:bodyPr>
            <a:normAutofit/>
          </a:bodyPr>
          <a:lstStyle/>
          <a:p>
            <a:r>
              <a:rPr lang="tr-TR" dirty="0"/>
              <a:t>1. İnternette tanımadıkları kişilerden gelen arkadaşlık tekliflerine hayır demeyi</a:t>
            </a:r>
          </a:p>
          <a:p>
            <a:r>
              <a:rPr lang="tr-TR" dirty="0"/>
              <a:t>2. Hoşlanmadıkları bir durumu sizinle paylaşmaları gerektiğini</a:t>
            </a:r>
          </a:p>
          <a:p>
            <a:r>
              <a:rPr lang="tr-TR" dirty="0"/>
              <a:t>3. İnternet üzerinden gelen cazip, fakat aldatıcı teklifleri reddetmeyi</a:t>
            </a:r>
          </a:p>
          <a:p>
            <a:r>
              <a:rPr lang="tr-TR" dirty="0"/>
              <a:t>4. İnternetin gerçek hayattan çok farklı olduğunu</a:t>
            </a:r>
          </a:p>
          <a:p>
            <a:r>
              <a:rPr lang="tr-TR" dirty="0"/>
              <a:t>5. Hayatın sadece İnternetten ibaret </a:t>
            </a:r>
            <a:r>
              <a:rPr lang="tr-TR" dirty="0" smtClean="0"/>
              <a:t>olmadığını</a:t>
            </a:r>
          </a:p>
          <a:p>
            <a:endParaRPr lang="tr-TR" dirty="0"/>
          </a:p>
          <a:p>
            <a:endParaRPr lang="tr-TR" dirty="0"/>
          </a:p>
        </p:txBody>
      </p:sp>
      <p:pic>
        <p:nvPicPr>
          <p:cNvPr id="4" name="Resim 3"/>
          <p:cNvPicPr>
            <a:picLocks noChangeAspect="1"/>
          </p:cNvPicPr>
          <p:nvPr/>
        </p:nvPicPr>
        <p:blipFill>
          <a:blip r:embed="rId2"/>
          <a:stretch>
            <a:fillRect/>
          </a:stretch>
        </p:blipFill>
        <p:spPr>
          <a:xfrm>
            <a:off x="2051720" y="4077072"/>
            <a:ext cx="3960440" cy="2578560"/>
          </a:xfrm>
          <a:prstGeom prst="rect">
            <a:avLst/>
          </a:prstGeom>
        </p:spPr>
      </p:pic>
    </p:spTree>
    <p:extLst>
      <p:ext uri="{BB962C8B-B14F-4D97-AF65-F5344CB8AC3E}">
        <p14:creationId xmlns:p14="http://schemas.microsoft.com/office/powerpoint/2010/main" val="1659457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82782" y="250893"/>
            <a:ext cx="7315200" cy="1154097"/>
          </a:xfrm>
        </p:spPr>
        <p:txBody>
          <a:bodyPr>
            <a:noAutofit/>
          </a:bodyPr>
          <a:lstStyle/>
          <a:p>
            <a:r>
              <a:rPr lang="tr-TR" sz="4000" b="1" dirty="0" smtClean="0"/>
              <a:t>DAVRANIŞLARI KAZANDIRMAK İÇİN ÖNCE ÖRNEK OLUN!</a:t>
            </a:r>
            <a:endParaRPr lang="tr-TR" sz="4000" b="1" dirty="0"/>
          </a:p>
        </p:txBody>
      </p:sp>
      <p:sp>
        <p:nvSpPr>
          <p:cNvPr id="3" name="İçerik Yer Tutucusu 2"/>
          <p:cNvSpPr>
            <a:spLocks noGrp="1"/>
          </p:cNvSpPr>
          <p:nvPr>
            <p:ph idx="1"/>
          </p:nvPr>
        </p:nvSpPr>
        <p:spPr>
          <a:xfrm>
            <a:off x="749499" y="1628800"/>
            <a:ext cx="8136904" cy="4320520"/>
          </a:xfrm>
        </p:spPr>
        <p:txBody>
          <a:bodyPr>
            <a:normAutofit/>
          </a:bodyPr>
          <a:lstStyle/>
          <a:p>
            <a:r>
              <a:rPr lang="tr-TR" dirty="0"/>
              <a:t>1. İnternet kuralları belirleyin ve bunlara önce siz uyun.</a:t>
            </a:r>
          </a:p>
          <a:p>
            <a:r>
              <a:rPr lang="tr-TR" dirty="0"/>
              <a:t>2. Çocuklarınızla aranızda aile sözleşmesi imzalayın ve uygulayın. </a:t>
            </a:r>
            <a:endParaRPr lang="tr-TR" dirty="0" smtClean="0"/>
          </a:p>
          <a:p>
            <a:r>
              <a:rPr lang="tr-TR" dirty="0" smtClean="0"/>
              <a:t>3</a:t>
            </a:r>
            <a:r>
              <a:rPr lang="tr-TR" dirty="0"/>
              <a:t>. Belirlediğiniz İnternet kullanım zamanına siz de riayet edin.</a:t>
            </a:r>
          </a:p>
          <a:p>
            <a:r>
              <a:rPr lang="tr-TR" dirty="0"/>
              <a:t>4. İnternet dışında aile içi aktiviteler düzenleyin.</a:t>
            </a:r>
          </a:p>
          <a:p>
            <a:r>
              <a:rPr lang="tr-TR" dirty="0"/>
              <a:t>5. Çocuğunuzun en iyi ve en güvenilir arkadaşı siz olun.</a:t>
            </a:r>
          </a:p>
          <a:p>
            <a:endParaRPr lang="tr-TR" dirty="0" smtClean="0"/>
          </a:p>
          <a:p>
            <a:endParaRPr lang="tr-TR" dirty="0"/>
          </a:p>
        </p:txBody>
      </p:sp>
      <p:pic>
        <p:nvPicPr>
          <p:cNvPr id="4" name="Resim 3"/>
          <p:cNvPicPr>
            <a:picLocks noChangeAspect="1"/>
          </p:cNvPicPr>
          <p:nvPr/>
        </p:nvPicPr>
        <p:blipFill>
          <a:blip r:embed="rId2"/>
          <a:stretch>
            <a:fillRect/>
          </a:stretch>
        </p:blipFill>
        <p:spPr>
          <a:xfrm>
            <a:off x="780902" y="4149080"/>
            <a:ext cx="3268569" cy="2448272"/>
          </a:xfrm>
          <a:prstGeom prst="rect">
            <a:avLst/>
          </a:prstGeom>
        </p:spPr>
      </p:pic>
      <p:pic>
        <p:nvPicPr>
          <p:cNvPr id="5" name="Resim 4"/>
          <p:cNvPicPr>
            <a:picLocks noChangeAspect="1"/>
          </p:cNvPicPr>
          <p:nvPr/>
        </p:nvPicPr>
        <p:blipFill>
          <a:blip r:embed="rId3"/>
          <a:stretch>
            <a:fillRect/>
          </a:stretch>
        </p:blipFill>
        <p:spPr>
          <a:xfrm>
            <a:off x="4476465" y="4207446"/>
            <a:ext cx="3591389" cy="2389906"/>
          </a:xfrm>
          <a:prstGeom prst="rect">
            <a:avLst/>
          </a:prstGeom>
        </p:spPr>
      </p:pic>
    </p:spTree>
    <p:extLst>
      <p:ext uri="{BB962C8B-B14F-4D97-AF65-F5344CB8AC3E}">
        <p14:creationId xmlns:p14="http://schemas.microsoft.com/office/powerpoint/2010/main" val="3670584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04664"/>
            <a:ext cx="7315200" cy="1154097"/>
          </a:xfrm>
        </p:spPr>
        <p:txBody>
          <a:bodyPr>
            <a:noAutofit/>
          </a:bodyPr>
          <a:lstStyle/>
          <a:p>
            <a:r>
              <a:rPr lang="tr-TR" b="1" dirty="0" smtClean="0"/>
              <a:t>SOSYAL AĞLARA DİKKAT!</a:t>
            </a:r>
            <a:endParaRPr lang="tr-TR" b="1" dirty="0"/>
          </a:p>
        </p:txBody>
      </p:sp>
      <p:sp>
        <p:nvSpPr>
          <p:cNvPr id="3" name="İçerik Yer Tutucusu 2"/>
          <p:cNvSpPr>
            <a:spLocks noGrp="1"/>
          </p:cNvSpPr>
          <p:nvPr>
            <p:ph idx="1"/>
          </p:nvPr>
        </p:nvSpPr>
        <p:spPr>
          <a:xfrm>
            <a:off x="395536" y="1700808"/>
            <a:ext cx="8136904" cy="5157191"/>
          </a:xfrm>
        </p:spPr>
        <p:txBody>
          <a:bodyPr>
            <a:normAutofit/>
          </a:bodyPr>
          <a:lstStyle/>
          <a:p>
            <a:r>
              <a:rPr lang="tr-TR" dirty="0"/>
              <a:t>1. Çocuğunuz bu sitelere (</a:t>
            </a:r>
            <a:r>
              <a:rPr lang="tr-TR" dirty="0" err="1"/>
              <a:t>örn</a:t>
            </a:r>
            <a:r>
              <a:rPr lang="tr-TR" dirty="0"/>
              <a:t>. </a:t>
            </a:r>
            <a:r>
              <a:rPr lang="tr-TR" dirty="0" err="1"/>
              <a:t>facebook</a:t>
            </a:r>
            <a:r>
              <a:rPr lang="tr-TR" dirty="0"/>
              <a:t>) üye ise, sizde üye olup onun arkadaşı olun.</a:t>
            </a:r>
          </a:p>
          <a:p>
            <a:r>
              <a:rPr lang="tr-TR" dirty="0"/>
              <a:t>2. Profillerindeki gizlilik ayarlarını yapmasını sağlayın.</a:t>
            </a:r>
          </a:p>
          <a:p>
            <a:r>
              <a:rPr lang="tr-TR" dirty="0"/>
              <a:t>3. Tam isim, adres, telefon, okul, özel fotoğraflarını paylaşmamasını söyleyin.</a:t>
            </a:r>
          </a:p>
          <a:p>
            <a:r>
              <a:rPr lang="tr-TR" dirty="0"/>
              <a:t>4. Tanımadıkları kişileri arkadaş listelerine eklememelerini söyleyin.</a:t>
            </a:r>
          </a:p>
          <a:p>
            <a:r>
              <a:rPr lang="tr-TR" dirty="0"/>
              <a:t>5. Arkadaşı olarak kimlerle arkadaşlık ettiğini aralıklarla kontrol edin</a:t>
            </a:r>
          </a:p>
          <a:p>
            <a:r>
              <a:rPr lang="tr-TR" dirty="0"/>
              <a:t> </a:t>
            </a:r>
          </a:p>
          <a:p>
            <a:endParaRPr lang="tr-TR" dirty="0"/>
          </a:p>
        </p:txBody>
      </p:sp>
      <p:pic>
        <p:nvPicPr>
          <p:cNvPr id="4" name="Resim 3"/>
          <p:cNvPicPr>
            <a:picLocks noChangeAspect="1"/>
          </p:cNvPicPr>
          <p:nvPr/>
        </p:nvPicPr>
        <p:blipFill>
          <a:blip r:embed="rId2"/>
          <a:stretch>
            <a:fillRect/>
          </a:stretch>
        </p:blipFill>
        <p:spPr>
          <a:xfrm>
            <a:off x="2051720" y="4279403"/>
            <a:ext cx="4608512" cy="2313548"/>
          </a:xfrm>
          <a:prstGeom prst="rect">
            <a:avLst/>
          </a:prstGeom>
        </p:spPr>
      </p:pic>
    </p:spTree>
    <p:extLst>
      <p:ext uri="{BB962C8B-B14F-4D97-AF65-F5344CB8AC3E}">
        <p14:creationId xmlns:p14="http://schemas.microsoft.com/office/powerpoint/2010/main" val="575523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40829" y="499792"/>
            <a:ext cx="8229600" cy="1786210"/>
          </a:xfrm>
        </p:spPr>
        <p:txBody>
          <a:bodyPr>
            <a:noAutofit/>
          </a:bodyPr>
          <a:lstStyle/>
          <a:p>
            <a:r>
              <a:rPr lang="tr-TR" sz="2800" b="1" dirty="0" smtClean="0"/>
              <a:t>ÇOCUK CİNSEL İSTİSMARA UĞRADIĞINI (YA DA BU EYLEMİN SÜREKLİLİK ARZETTİĞİNİ) AÇIĞA VURURSA NE YAPABİLİRSİNİZ?</a:t>
            </a:r>
            <a:r>
              <a:rPr lang="tr-TR" sz="2800" dirty="0"/>
              <a:t/>
            </a:r>
            <a:br>
              <a:rPr lang="tr-TR" sz="2800" dirty="0"/>
            </a:br>
            <a:endParaRPr lang="tr-TR" sz="2800" dirty="0"/>
          </a:p>
        </p:txBody>
      </p:sp>
      <p:sp>
        <p:nvSpPr>
          <p:cNvPr id="3" name="İçerik Yer Tutucusu 2"/>
          <p:cNvSpPr>
            <a:spLocks noGrp="1"/>
          </p:cNvSpPr>
          <p:nvPr>
            <p:ph idx="1"/>
          </p:nvPr>
        </p:nvSpPr>
        <p:spPr/>
        <p:txBody>
          <a:bodyPr/>
          <a:lstStyle/>
          <a:p>
            <a:r>
              <a:rPr lang="tr-TR" dirty="0"/>
              <a:t> </a:t>
            </a:r>
            <a:r>
              <a:rPr lang="tr-TR" sz="2800" dirty="0" smtClean="0"/>
              <a:t>Eğer </a:t>
            </a:r>
            <a:r>
              <a:rPr lang="tr-TR" sz="2800" dirty="0"/>
              <a:t>çocuk istismarı açıklarsa, soğukkanlılığınızı korumanız son derece önemlidir, onu dikkatli dinleyin, ASLA çocuğu bundan dolayı suçlamayın. Kendisine </a:t>
            </a:r>
            <a:r>
              <a:rPr lang="tr-TR" sz="2800" dirty="0" smtClean="0"/>
              <a:t>teşekkür </a:t>
            </a:r>
            <a:r>
              <a:rPr lang="tr-TR" sz="2800" dirty="0"/>
              <a:t>edin ve kendisine desteğinizin tam olduğuna dair çocuğa güven verin. </a:t>
            </a:r>
            <a:r>
              <a:rPr lang="tr-TR" sz="2800" dirty="0" smtClean="0"/>
              <a:t> Derhal </a:t>
            </a:r>
            <a:r>
              <a:rPr lang="tr-TR" sz="2800" dirty="0"/>
              <a:t>yardım için aramayı unutmayınız.</a:t>
            </a:r>
          </a:p>
          <a:p>
            <a:endParaRPr lang="tr-TR" dirty="0"/>
          </a:p>
        </p:txBody>
      </p:sp>
    </p:spTree>
    <p:extLst>
      <p:ext uri="{BB962C8B-B14F-4D97-AF65-F5344CB8AC3E}">
        <p14:creationId xmlns:p14="http://schemas.microsoft.com/office/powerpoint/2010/main" val="796191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332656"/>
            <a:ext cx="7315200" cy="1730161"/>
          </a:xfrm>
        </p:spPr>
        <p:txBody>
          <a:bodyPr>
            <a:normAutofit fontScale="90000"/>
          </a:bodyPr>
          <a:lstStyle/>
          <a:p>
            <a:r>
              <a:rPr lang="tr-TR" b="1" dirty="0"/>
              <a:t>NERELERE BAŞVURABİLİRSİNİZ</a:t>
            </a:r>
            <a:r>
              <a:rPr lang="tr-TR" b="1" dirty="0" smtClean="0"/>
              <a:t>??</a:t>
            </a:r>
            <a:r>
              <a:rPr lang="tr-TR" b="1" dirty="0">
                <a:solidFill>
                  <a:schemeClr val="bg1"/>
                </a:solidFill>
              </a:rPr>
              <a:t/>
            </a:r>
            <a:br>
              <a:rPr lang="tr-TR" b="1" dirty="0">
                <a:solidFill>
                  <a:schemeClr val="bg1"/>
                </a:solidFill>
              </a:rPr>
            </a:br>
            <a:endParaRPr lang="tr-TR" dirty="0"/>
          </a:p>
        </p:txBody>
      </p:sp>
      <p:sp>
        <p:nvSpPr>
          <p:cNvPr id="3" name="İçerik Yer Tutucusu 2"/>
          <p:cNvSpPr>
            <a:spLocks noGrp="1"/>
          </p:cNvSpPr>
          <p:nvPr>
            <p:ph idx="1"/>
          </p:nvPr>
        </p:nvSpPr>
        <p:spPr>
          <a:xfrm>
            <a:off x="855048" y="1961456"/>
            <a:ext cx="8424936" cy="4896544"/>
          </a:xfrm>
        </p:spPr>
        <p:txBody>
          <a:bodyPr>
            <a:normAutofit fontScale="25000" lnSpcReduction="20000"/>
          </a:bodyPr>
          <a:lstStyle/>
          <a:p>
            <a:pPr marL="0" indent="0">
              <a:buNone/>
            </a:pPr>
            <a:r>
              <a:rPr lang="tr-TR" sz="9600" dirty="0"/>
              <a:t>Yakınızda ya da çevrenizde herhangi bir çocuğun ihmal ya da istismara maruz kaldığını düşünüyorsanız;</a:t>
            </a:r>
          </a:p>
          <a:p>
            <a:r>
              <a:rPr lang="tr-TR" sz="9600" dirty="0"/>
              <a:t>Emniyet Müdürlüğü Çocuk Polisi Şubeleri</a:t>
            </a:r>
          </a:p>
          <a:p>
            <a:r>
              <a:rPr lang="tr-TR" sz="9600" dirty="0" smtClean="0"/>
              <a:t>Rehberlik </a:t>
            </a:r>
            <a:r>
              <a:rPr lang="tr-TR" sz="9600" dirty="0"/>
              <a:t>Servisine</a:t>
            </a:r>
          </a:p>
          <a:p>
            <a:r>
              <a:rPr lang="tr-TR" sz="9600" dirty="0"/>
              <a:t>Sosyal Hizmetler ve Çocuk Esirgeme Kurumu İl Müdürlükleri</a:t>
            </a:r>
          </a:p>
          <a:p>
            <a:r>
              <a:rPr lang="tr-TR" sz="9600" dirty="0" smtClean="0"/>
              <a:t>Baroların </a:t>
            </a:r>
            <a:r>
              <a:rPr lang="tr-TR" sz="9600" dirty="0"/>
              <a:t>Çocuk Hakları </a:t>
            </a:r>
            <a:r>
              <a:rPr lang="tr-TR" sz="9600" dirty="0" smtClean="0"/>
              <a:t>Merkezleri</a:t>
            </a:r>
            <a:endParaRPr lang="tr-TR" sz="9600" dirty="0"/>
          </a:p>
          <a:p>
            <a:r>
              <a:rPr lang="tr-TR" sz="9600" dirty="0" smtClean="0"/>
              <a:t> </a:t>
            </a:r>
            <a:r>
              <a:rPr lang="tr-TR" sz="9600" dirty="0"/>
              <a:t>Hastaneler bünyesindeki Çocuk Koruma Merkezi/Birimleri</a:t>
            </a:r>
          </a:p>
          <a:p>
            <a:r>
              <a:rPr lang="tr-TR" sz="9600" dirty="0" smtClean="0"/>
              <a:t> </a:t>
            </a:r>
            <a:r>
              <a:rPr lang="tr-TR" sz="9600" dirty="0"/>
              <a:t>İnsan hakları ve çocuk hakları örgütlerine</a:t>
            </a:r>
          </a:p>
          <a:p>
            <a:r>
              <a:rPr lang="tr-TR" sz="9600" dirty="0"/>
              <a:t>başvurabilirsiniz</a:t>
            </a:r>
            <a:r>
              <a:rPr lang="tr-TR" sz="9600" dirty="0" smtClean="0"/>
              <a:t>.</a:t>
            </a:r>
            <a:endParaRPr lang="tr-TR" sz="9600" dirty="0"/>
          </a:p>
        </p:txBody>
      </p:sp>
    </p:spTree>
    <p:extLst>
      <p:ext uri="{BB962C8B-B14F-4D97-AF65-F5344CB8AC3E}">
        <p14:creationId xmlns:p14="http://schemas.microsoft.com/office/powerpoint/2010/main" val="70074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7315200" cy="1154097"/>
          </a:xfrm>
        </p:spPr>
        <p:txBody>
          <a:bodyPr>
            <a:normAutofit/>
          </a:bodyPr>
          <a:lstStyle/>
          <a:p>
            <a:r>
              <a:rPr lang="tr-TR" sz="3200" b="1" dirty="0" smtClean="0"/>
              <a:t>CİNSEL İSTİSMARIN SUÇU NE KADARDIR?</a:t>
            </a:r>
            <a:endParaRPr lang="tr-TR" sz="3200" b="1" dirty="0"/>
          </a:p>
        </p:txBody>
      </p:sp>
      <p:sp>
        <p:nvSpPr>
          <p:cNvPr id="3" name="İçerik Yer Tutucusu 2"/>
          <p:cNvSpPr>
            <a:spLocks noGrp="1"/>
          </p:cNvSpPr>
          <p:nvPr>
            <p:ph idx="1"/>
          </p:nvPr>
        </p:nvSpPr>
        <p:spPr>
          <a:xfrm>
            <a:off x="683568" y="1702777"/>
            <a:ext cx="8280920" cy="4392488"/>
          </a:xfrm>
        </p:spPr>
        <p:txBody>
          <a:bodyPr/>
          <a:lstStyle/>
          <a:p>
            <a:r>
              <a:rPr lang="tr-TR" sz="2800" dirty="0" err="1"/>
              <a:t>Tck</a:t>
            </a:r>
            <a:r>
              <a:rPr lang="tr-TR" sz="2800" dirty="0"/>
              <a:t> 103.:Çocuğu </a:t>
            </a:r>
            <a:r>
              <a:rPr lang="tr-TR" sz="2800" b="1" dirty="0"/>
              <a:t>cinsel</a:t>
            </a:r>
            <a:r>
              <a:rPr lang="tr-TR" sz="2800" dirty="0"/>
              <a:t> yönden </a:t>
            </a:r>
            <a:r>
              <a:rPr lang="tr-TR" sz="2800" b="1" dirty="0"/>
              <a:t>istismar</a:t>
            </a:r>
            <a:r>
              <a:rPr lang="tr-TR" sz="2800" dirty="0"/>
              <a:t> eden kişi, 8 yıldan 15 yıla kadar hapis cezası ile </a:t>
            </a:r>
            <a:br>
              <a:rPr lang="tr-TR" sz="2800" dirty="0"/>
            </a:br>
            <a:r>
              <a:rPr lang="tr-TR" sz="2800" dirty="0" smtClean="0"/>
              <a:t>cezalandırılacaktır</a:t>
            </a:r>
          </a:p>
          <a:p>
            <a:r>
              <a:rPr lang="tr-TR" sz="2800" dirty="0"/>
              <a:t>Cinsel tacizin posta, elektronik posta, internet ortamlarında teşhir suretiyle veya cep telefonu mesajları yoluyla işlenmesi durumunda verilecek cezalar, </a:t>
            </a:r>
            <a:r>
              <a:rPr lang="tr-TR" sz="2800" dirty="0">
                <a:solidFill>
                  <a:srgbClr val="FF0000"/>
                </a:solidFill>
              </a:rPr>
              <a:t>3 yıl hapis </a:t>
            </a:r>
            <a:r>
              <a:rPr lang="tr-TR" sz="2800" dirty="0"/>
              <a:t>cezası ile karşılık </a:t>
            </a:r>
            <a:r>
              <a:rPr lang="tr-TR" sz="2800" dirty="0" smtClean="0"/>
              <a:t>bulur.</a:t>
            </a:r>
            <a:endParaRPr lang="tr-TR" sz="2800" dirty="0"/>
          </a:p>
          <a:p>
            <a:endParaRPr lang="tr-TR" dirty="0"/>
          </a:p>
        </p:txBody>
      </p:sp>
    </p:spTree>
    <p:extLst>
      <p:ext uri="{BB962C8B-B14F-4D97-AF65-F5344CB8AC3E}">
        <p14:creationId xmlns:p14="http://schemas.microsoft.com/office/powerpoint/2010/main" val="2466710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16632"/>
            <a:ext cx="7315200" cy="1658153"/>
          </a:xfrm>
        </p:spPr>
        <p:txBody>
          <a:bodyPr>
            <a:normAutofit fontScale="90000"/>
          </a:bodyPr>
          <a:lstStyle/>
          <a:p>
            <a:r>
              <a:rPr lang="tr-TR" b="1" dirty="0" smtClean="0"/>
              <a:t>ÇOCUK CİNSEL İSTİSMARI NEDİR?</a:t>
            </a:r>
            <a:br>
              <a:rPr lang="tr-TR" b="1" dirty="0" smtClean="0"/>
            </a:br>
            <a:r>
              <a:rPr lang="tr-TR" b="1" dirty="0" smtClean="0"/>
              <a:t/>
            </a:r>
            <a:br>
              <a:rPr lang="tr-TR" b="1" dirty="0" smtClean="0"/>
            </a:br>
            <a:r>
              <a:rPr lang="tr-TR" sz="2000" dirty="0" smtClean="0">
                <a:latin typeface="Calibri" panose="020F0502020204030204" pitchFamily="34" charset="0"/>
                <a:cs typeface="Calibri" panose="020F0502020204030204" pitchFamily="34" charset="0"/>
              </a:rPr>
              <a:t>Çocuğun </a:t>
            </a:r>
            <a:r>
              <a:rPr lang="tr-TR" sz="2000" dirty="0">
                <a:latin typeface="Calibri" panose="020F0502020204030204" pitchFamily="34" charset="0"/>
                <a:cs typeface="Calibri" panose="020F0502020204030204" pitchFamily="34" charset="0"/>
              </a:rPr>
              <a:t>cinsel istismarı, bir çocukla yetişkin (ya da diğer bir çocuk) arasındaki çocuğun fail ya da gözlemcinin seksüel dürtüyle kullanıldığı her türlü etkileşimdir. Cinsel istismar dokunma davranışları içerebildiği gibi dokunma davranışları içermeden de gerçekleştirilmiş olabilir. </a:t>
            </a:r>
            <a:br>
              <a:rPr lang="tr-TR" sz="2000" dirty="0">
                <a:latin typeface="Calibri" panose="020F0502020204030204" pitchFamily="34" charset="0"/>
                <a:cs typeface="Calibri" panose="020F0502020204030204" pitchFamily="34" charset="0"/>
              </a:rPr>
            </a:br>
            <a:r>
              <a:rPr lang="tr-TR" dirty="0"/>
              <a:t/>
            </a:r>
            <a:br>
              <a:rPr lang="tr-TR" dirty="0"/>
            </a:br>
            <a:endParaRPr lang="tr-TR" dirty="0"/>
          </a:p>
        </p:txBody>
      </p:sp>
      <p:pic>
        <p:nvPicPr>
          <p:cNvPr id="7" name="Picture 2" descr="C:\Documents and Settings\REHBERLİK\Belgelerim\Resimlerim\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221088"/>
            <a:ext cx="3779767"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141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1374" y="1357175"/>
            <a:ext cx="8889826" cy="5474929"/>
          </a:xfrm>
        </p:spPr>
        <p:txBody>
          <a:bodyPr>
            <a:normAutofit/>
          </a:bodyPr>
          <a:lstStyle/>
          <a:p>
            <a:pPr marL="0" indent="0" algn="ctr">
              <a:buNone/>
            </a:pPr>
            <a:r>
              <a:rPr lang="tr-TR" sz="4800" b="1" dirty="0" smtClean="0">
                <a:solidFill>
                  <a:schemeClr val="accent4">
                    <a:lumMod val="75000"/>
                  </a:schemeClr>
                </a:solidFill>
              </a:rPr>
              <a:t>ÇALIŞMALARINDAN DOLAYI SEYHAN </a:t>
            </a:r>
            <a:endParaRPr lang="tr-TR" sz="4800" b="1" dirty="0" smtClean="0">
              <a:solidFill>
                <a:schemeClr val="accent4">
                  <a:lumMod val="75000"/>
                </a:schemeClr>
              </a:solidFill>
            </a:endParaRPr>
          </a:p>
          <a:p>
            <a:pPr marL="0" indent="0" algn="ctr">
              <a:buNone/>
            </a:pPr>
            <a:r>
              <a:rPr lang="tr-TR" sz="4800" b="1" dirty="0" smtClean="0">
                <a:solidFill>
                  <a:schemeClr val="accent4">
                    <a:lumMod val="75000"/>
                  </a:schemeClr>
                </a:solidFill>
              </a:rPr>
              <a:t>REHBERLİK VE ARAŞTIRMA </a:t>
            </a:r>
          </a:p>
          <a:p>
            <a:pPr marL="0" indent="0" algn="ctr">
              <a:buNone/>
            </a:pPr>
            <a:r>
              <a:rPr lang="tr-TR" sz="4800" b="1" dirty="0" smtClean="0">
                <a:solidFill>
                  <a:schemeClr val="accent4">
                    <a:lumMod val="75000"/>
                  </a:schemeClr>
                </a:solidFill>
              </a:rPr>
              <a:t>MERKEZİNE TEŞEKKÜRLERİMİZİ SUNARIZ.</a:t>
            </a:r>
            <a:endParaRPr lang="tr-TR" sz="4800" b="1" dirty="0">
              <a:solidFill>
                <a:schemeClr val="accent4">
                  <a:lumMod val="75000"/>
                </a:schemeClr>
              </a:solidFill>
            </a:endParaRPr>
          </a:p>
        </p:txBody>
      </p:sp>
    </p:spTree>
    <p:extLst>
      <p:ext uri="{BB962C8B-B14F-4D97-AF65-F5344CB8AC3E}">
        <p14:creationId xmlns:p14="http://schemas.microsoft.com/office/powerpoint/2010/main" val="3045518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6048672"/>
          </a:xfrm>
        </p:spPr>
        <p:txBody>
          <a:bodyPr>
            <a:normAutofit/>
          </a:bodyPr>
          <a:lstStyle/>
          <a:p>
            <a:r>
              <a:rPr lang="tr-TR" dirty="0" smtClean="0"/>
              <a:t>Dokunma; </a:t>
            </a:r>
            <a:r>
              <a:rPr lang="tr-TR" dirty="0"/>
              <a:t>cinsel organlar, göğüs, kalça, </a:t>
            </a:r>
            <a:r>
              <a:rPr lang="tr-TR" dirty="0" smtClean="0"/>
              <a:t>oral-</a:t>
            </a:r>
            <a:r>
              <a:rPr lang="tr-TR" dirty="0" err="1" smtClean="0"/>
              <a:t>jenital</a:t>
            </a:r>
            <a:r>
              <a:rPr lang="tr-TR" dirty="0" smtClean="0"/>
              <a:t> </a:t>
            </a:r>
            <a:r>
              <a:rPr lang="tr-TR" dirty="0"/>
              <a:t>ya da cinsel temas olabilir. Dokunmadan olanı çocuğun çıplak bedenini seyretme, teşhir, ya da çocuğu pornografiye maruz bırakma (pornografik içerikli resim film </a:t>
            </a:r>
            <a:r>
              <a:rPr lang="tr-TR" dirty="0" err="1"/>
              <a:t>vs</a:t>
            </a:r>
            <a:r>
              <a:rPr lang="tr-TR" dirty="0"/>
              <a:t> gösterme). İstismarcı çoğu zaman fiziksel güç kullanmaz, ama oyun kullanabilir, hile yapıp kandırabilir, korkutabilir, çocuğun sessiz olması, kimseye söylememesi için çeşitli tehdit yollarını kullanabilir. </a:t>
            </a:r>
            <a:endParaRPr lang="tr-TR" dirty="0" smtClean="0"/>
          </a:p>
          <a:p>
            <a:endParaRPr lang="tr-TR" dirty="0" smtClean="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068960"/>
            <a:ext cx="3467844" cy="3361375"/>
          </a:xfrm>
          <a:prstGeom prst="rect">
            <a:avLst/>
          </a:prstGeom>
        </p:spPr>
      </p:pic>
    </p:spTree>
    <p:extLst>
      <p:ext uri="{BB962C8B-B14F-4D97-AF65-F5344CB8AC3E}">
        <p14:creationId xmlns:p14="http://schemas.microsoft.com/office/powerpoint/2010/main" val="1470898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9200" y="338396"/>
            <a:ext cx="7346464" cy="1224136"/>
          </a:xfrm>
        </p:spPr>
        <p:txBody>
          <a:bodyPr>
            <a:noAutofit/>
          </a:bodyPr>
          <a:lstStyle/>
          <a:p>
            <a:r>
              <a:rPr lang="tr-TR" sz="3200" b="1" dirty="0"/>
              <a:t>Bir çocuğun cinsel istismara maruz kaldığını nasıl </a:t>
            </a:r>
            <a:r>
              <a:rPr lang="tr-TR" sz="3200" b="1" dirty="0" smtClean="0"/>
              <a:t>ANLAŞILABİLİR?</a:t>
            </a:r>
            <a:endParaRPr lang="tr-TR" sz="3200" dirty="0"/>
          </a:p>
        </p:txBody>
      </p:sp>
      <p:sp>
        <p:nvSpPr>
          <p:cNvPr id="3" name="İçerik Yer Tutucusu 2"/>
          <p:cNvSpPr>
            <a:spLocks noGrp="1"/>
          </p:cNvSpPr>
          <p:nvPr>
            <p:ph idx="1"/>
          </p:nvPr>
        </p:nvSpPr>
        <p:spPr>
          <a:xfrm>
            <a:off x="699200" y="1556772"/>
            <a:ext cx="7920880" cy="4464536"/>
          </a:xfrm>
        </p:spPr>
        <p:txBody>
          <a:bodyPr>
            <a:normAutofit/>
          </a:bodyPr>
          <a:lstStyle/>
          <a:p>
            <a:r>
              <a:rPr lang="tr-TR" dirty="0"/>
              <a:t>Cinsel istismara uğramış çocuklar bir dizi duygusal ve davranışsal tepkiler </a:t>
            </a:r>
            <a:r>
              <a:rPr lang="tr-TR" dirty="0" smtClean="0"/>
              <a:t>gösterirler. Bu </a:t>
            </a:r>
            <a:r>
              <a:rPr lang="tr-TR" dirty="0"/>
              <a:t>tepkilerden bazıları  şunlardır: </a:t>
            </a:r>
          </a:p>
          <a:p>
            <a:pPr lvl="0"/>
            <a:r>
              <a:rPr lang="tr-TR" dirty="0"/>
              <a:t>Gece kabusların artması ve /veya diğer uyku güçlükleri </a:t>
            </a:r>
          </a:p>
          <a:p>
            <a:pPr lvl="0"/>
            <a:r>
              <a:rPr lang="tr-TR" dirty="0"/>
              <a:t>İçe kapanma </a:t>
            </a:r>
          </a:p>
          <a:p>
            <a:endParaRPr lang="tr-TR" dirty="0"/>
          </a:p>
        </p:txBody>
      </p:sp>
      <p:pic>
        <p:nvPicPr>
          <p:cNvPr id="4098" name="Picture 2" descr="C:\Documents and Settings\REHBERLİK\Belgelerim\Resimlerim\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05064"/>
            <a:ext cx="304800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REHBERLİK\Belgelerim\Resimlerim\1KCAAVVNWTCACLH8XCCAK6NU47CAIRWMAUCAP4F3OBCAPP4U4YCAWMW7G9CA95JZ1OCAFCJPTICATX53D5CAI85508CAWMKPJWCAT667W2CAE139Y0CAKBXCL3CAUSQEH4CA8DPRBPCA9B9DEJCAPXI6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89040"/>
            <a:ext cx="388843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9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404664"/>
            <a:ext cx="8136904" cy="5976704"/>
          </a:xfrm>
        </p:spPr>
        <p:txBody>
          <a:bodyPr/>
          <a:lstStyle/>
          <a:p>
            <a:pPr lvl="0"/>
            <a:r>
              <a:rPr lang="tr-TR" dirty="0"/>
              <a:t>Öfke patlamaları </a:t>
            </a:r>
          </a:p>
          <a:p>
            <a:pPr lvl="0"/>
            <a:r>
              <a:rPr lang="tr-TR" dirty="0" err="1"/>
              <a:t>Anksiyete</a:t>
            </a:r>
            <a:r>
              <a:rPr lang="tr-TR" dirty="0"/>
              <a:t> (kaygı) </a:t>
            </a:r>
          </a:p>
          <a:p>
            <a:pPr lvl="0"/>
            <a:r>
              <a:rPr lang="tr-TR" dirty="0"/>
              <a:t>Belli bireylerle yalnız kalmak istememesi (yalnız kalmaya karşı direnme) </a:t>
            </a:r>
          </a:p>
          <a:p>
            <a:pPr lvl="0"/>
            <a:r>
              <a:rPr lang="tr-TR" dirty="0"/>
              <a:t>Yaşına göre uygun olmayan cinsel kelimeler kullanma ya da davranışlarda bulunma </a:t>
            </a:r>
            <a:endParaRPr lang="tr-TR" dirty="0" smtClean="0"/>
          </a:p>
          <a:p>
            <a:pPr lvl="0"/>
            <a:endParaRPr lang="tr-TR" dirty="0"/>
          </a:p>
          <a:p>
            <a:pPr lvl="0"/>
            <a:endParaRPr lang="tr-TR" dirty="0"/>
          </a:p>
          <a:p>
            <a:endParaRPr lang="tr-TR" dirty="0"/>
          </a:p>
        </p:txBody>
      </p:sp>
      <p:sp>
        <p:nvSpPr>
          <p:cNvPr id="2" name="AutoShape 2" descr="ÖFKE PATLAMASI ile ilgili görsel sonucu"/>
          <p:cNvSpPr>
            <a:spLocks noChangeAspect="1" noChangeArrowheads="1"/>
          </p:cNvSpPr>
          <p:nvPr/>
        </p:nvSpPr>
        <p:spPr bwMode="auto">
          <a:xfrm>
            <a:off x="971600" y="2182637"/>
            <a:ext cx="3024336" cy="30243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2"/>
          <a:stretch>
            <a:fillRect/>
          </a:stretch>
        </p:blipFill>
        <p:spPr>
          <a:xfrm>
            <a:off x="968936" y="2932805"/>
            <a:ext cx="2857500" cy="227416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978" y="2688166"/>
            <a:ext cx="3238500" cy="3117098"/>
          </a:xfrm>
          <a:prstGeom prst="rect">
            <a:avLst/>
          </a:prstGeom>
        </p:spPr>
      </p:pic>
    </p:spTree>
    <p:extLst>
      <p:ext uri="{BB962C8B-B14F-4D97-AF65-F5344CB8AC3E}">
        <p14:creationId xmlns:p14="http://schemas.microsoft.com/office/powerpoint/2010/main" val="79321280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lstStyle/>
          <a:p>
            <a:r>
              <a:rPr lang="tr-TR" dirty="0"/>
              <a:t>Her ne kadar cinsel istismara uğramış çocukların birçoğu duygusal ve davranış değişiklikleri gösterse de bazıları göstermeyebilir. Sonuçta sadece belirtilere odaklaşmayıp, ama koruma tedbirleri ve iletişim beden sağlığı ve güvenliği öğretmek ve cinsel konularda konuşmaya da açık olup çocuğunuzun sizinle gereğinde konuşmasını teşvik etmek de önemlidir.</a:t>
            </a:r>
          </a:p>
          <a:p>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883262"/>
            <a:ext cx="5112568" cy="3969758"/>
          </a:xfrm>
          <a:prstGeom prst="rect">
            <a:avLst/>
          </a:prstGeom>
        </p:spPr>
      </p:pic>
    </p:spTree>
    <p:extLst>
      <p:ext uri="{BB962C8B-B14F-4D97-AF65-F5344CB8AC3E}">
        <p14:creationId xmlns:p14="http://schemas.microsoft.com/office/powerpoint/2010/main" val="4208122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86368" y="-315416"/>
            <a:ext cx="7315200" cy="3170321"/>
          </a:xfrm>
        </p:spPr>
        <p:txBody>
          <a:bodyPr>
            <a:normAutofit fontScale="90000"/>
          </a:bodyPr>
          <a:lstStyle/>
          <a:p>
            <a:r>
              <a:rPr lang="tr-TR" b="1" dirty="0" smtClean="0"/>
              <a:t/>
            </a:r>
            <a:br>
              <a:rPr lang="tr-TR" b="1" dirty="0" smtClean="0"/>
            </a:br>
            <a:r>
              <a:rPr lang="tr-TR" b="1" dirty="0" smtClean="0"/>
              <a:t>ÇOCUKLAR CİNSEL İSTİSMARA UĞRADIKLARINDA NEDEN SÖYLEMEZLER?</a:t>
            </a:r>
            <a:r>
              <a:rPr lang="tr-TR" dirty="0"/>
              <a:t/>
            </a:r>
            <a:br>
              <a:rPr lang="tr-TR" dirty="0"/>
            </a:br>
            <a:endParaRPr lang="tr-TR" dirty="0"/>
          </a:p>
        </p:txBody>
      </p:sp>
      <p:sp>
        <p:nvSpPr>
          <p:cNvPr id="3" name="İçerik Yer Tutucusu 2"/>
          <p:cNvSpPr>
            <a:spLocks noGrp="1"/>
          </p:cNvSpPr>
          <p:nvPr>
            <p:ph idx="1"/>
          </p:nvPr>
        </p:nvSpPr>
        <p:spPr>
          <a:xfrm>
            <a:off x="827584" y="1988840"/>
            <a:ext cx="8208912" cy="4320520"/>
          </a:xfrm>
        </p:spPr>
        <p:txBody>
          <a:bodyPr>
            <a:normAutofit/>
          </a:bodyPr>
          <a:lstStyle/>
          <a:p>
            <a:endParaRPr lang="tr-TR" dirty="0" smtClean="0"/>
          </a:p>
          <a:p>
            <a:pPr lvl="0"/>
            <a:r>
              <a:rPr lang="tr-TR" dirty="0" smtClean="0"/>
              <a:t>Fiziksel </a:t>
            </a:r>
            <a:r>
              <a:rPr lang="tr-TR" dirty="0"/>
              <a:t>zararla tehditler (çocuğun kendisine ve(ya) çocuğun ailesine) </a:t>
            </a:r>
          </a:p>
          <a:p>
            <a:pPr lvl="0"/>
            <a:r>
              <a:rPr lang="tr-TR" dirty="0"/>
              <a:t>Evden atılma korkusu </a:t>
            </a:r>
          </a:p>
          <a:p>
            <a:pPr lvl="0"/>
            <a:r>
              <a:rPr lang="tr-TR" dirty="0"/>
              <a:t>Kendisine inanılmaması korkusu </a:t>
            </a:r>
          </a:p>
          <a:p>
            <a:pPr lvl="0"/>
            <a:r>
              <a:rPr lang="tr-TR" dirty="0"/>
              <a:t>Utanma veya suçluluk </a:t>
            </a:r>
          </a:p>
          <a:p>
            <a:endParaRPr lang="tr-TR" dirty="0" smtClean="0"/>
          </a:p>
          <a:p>
            <a:endParaRPr lang="tr-TR" dirty="0"/>
          </a:p>
        </p:txBody>
      </p:sp>
      <p:pic>
        <p:nvPicPr>
          <p:cNvPr id="5" name="Resim 4"/>
          <p:cNvPicPr>
            <a:picLocks noChangeAspect="1"/>
          </p:cNvPicPr>
          <p:nvPr/>
        </p:nvPicPr>
        <p:blipFill>
          <a:blip r:embed="rId2"/>
          <a:stretch>
            <a:fillRect/>
          </a:stretch>
        </p:blipFill>
        <p:spPr>
          <a:xfrm>
            <a:off x="1403648" y="4358977"/>
            <a:ext cx="2047875" cy="2238375"/>
          </a:xfrm>
          <a:prstGeom prst="rect">
            <a:avLst/>
          </a:prstGeom>
        </p:spPr>
      </p:pic>
      <p:pic>
        <p:nvPicPr>
          <p:cNvPr id="6" name="Resim 5"/>
          <p:cNvPicPr>
            <a:picLocks noChangeAspect="1"/>
          </p:cNvPicPr>
          <p:nvPr/>
        </p:nvPicPr>
        <p:blipFill>
          <a:blip r:embed="rId3"/>
          <a:stretch>
            <a:fillRect/>
          </a:stretch>
        </p:blipFill>
        <p:spPr>
          <a:xfrm>
            <a:off x="4860032" y="3660169"/>
            <a:ext cx="3769221" cy="2937183"/>
          </a:xfrm>
          <a:prstGeom prst="rect">
            <a:avLst/>
          </a:prstGeom>
        </p:spPr>
      </p:pic>
    </p:spTree>
    <p:extLst>
      <p:ext uri="{BB962C8B-B14F-4D97-AF65-F5344CB8AC3E}">
        <p14:creationId xmlns:p14="http://schemas.microsoft.com/office/powerpoint/2010/main" val="1587218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9464" y="1916832"/>
            <a:ext cx="8229600" cy="2664296"/>
          </a:xfrm>
        </p:spPr>
        <p:txBody>
          <a:bodyPr>
            <a:normAutofit/>
          </a:bodyPr>
          <a:lstStyle/>
          <a:p>
            <a:pPr marL="0" indent="0">
              <a:buNone/>
            </a:pPr>
            <a:r>
              <a:rPr lang="tr-TR" dirty="0"/>
              <a:t>Ç</a:t>
            </a:r>
            <a:r>
              <a:rPr lang="tr-TR" dirty="0" smtClean="0"/>
              <a:t>ocuklar </a:t>
            </a:r>
            <a:r>
              <a:rPr lang="tr-TR" dirty="0"/>
              <a:t>çoğunlukla cinsel istismara maruz kalmalarının kendi hataları olduğuna inanırlar, dolayısıyla bu açığa çıktığında başlarının derde girmesinden korkarlar. </a:t>
            </a:r>
            <a:r>
              <a:rPr lang="tr-TR" dirty="0" smtClean="0"/>
              <a:t> Çok </a:t>
            </a:r>
            <a:r>
              <a:rPr lang="tr-TR" dirty="0"/>
              <a:t>küçük çocuklar istismara uğradıklarını anlatabilecek kadar dil becerisine sahip olmayabilir, ya da  özellikle seksüel istismar oyun içinde oluyorsa failin eyleminin istismar olduğunu anlayamayabilir.</a:t>
            </a:r>
          </a:p>
          <a:p>
            <a:endParaRPr lang="tr-TR" dirty="0" smtClean="0"/>
          </a:p>
          <a:p>
            <a:endParaRPr lang="tr-TR" dirty="0"/>
          </a:p>
        </p:txBody>
      </p:sp>
    </p:spTree>
    <p:extLst>
      <p:ext uri="{BB962C8B-B14F-4D97-AF65-F5344CB8AC3E}">
        <p14:creationId xmlns:p14="http://schemas.microsoft.com/office/powerpoint/2010/main" val="118679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16632"/>
            <a:ext cx="7315200" cy="2450241"/>
          </a:xfrm>
        </p:spPr>
        <p:txBody>
          <a:bodyPr>
            <a:normAutofit fontScale="90000"/>
          </a:bodyPr>
          <a:lstStyle/>
          <a:p>
            <a:r>
              <a:rPr lang="tr-TR" b="1" dirty="0" smtClean="0"/>
              <a:t>ÇOCUKLARI CİNSEL İSTİSMARDAN KORUMAYA YÖNELİK TAVSİYELER</a:t>
            </a:r>
            <a:r>
              <a:rPr lang="tr-TR" dirty="0"/>
              <a:t/>
            </a:r>
            <a:br>
              <a:rPr lang="tr-TR" dirty="0"/>
            </a:br>
            <a:endParaRPr lang="tr-TR" dirty="0"/>
          </a:p>
        </p:txBody>
      </p:sp>
      <p:sp>
        <p:nvSpPr>
          <p:cNvPr id="3" name="İçerik Yer Tutucusu 2"/>
          <p:cNvSpPr>
            <a:spLocks noGrp="1"/>
          </p:cNvSpPr>
          <p:nvPr>
            <p:ph idx="1"/>
          </p:nvPr>
        </p:nvSpPr>
        <p:spPr>
          <a:xfrm>
            <a:off x="503040" y="1376616"/>
            <a:ext cx="8640960" cy="5472608"/>
          </a:xfrm>
        </p:spPr>
        <p:txBody>
          <a:bodyPr>
            <a:normAutofit/>
          </a:bodyPr>
          <a:lstStyle/>
          <a:p>
            <a:endParaRPr lang="tr-TR" dirty="0" smtClean="0"/>
          </a:p>
          <a:p>
            <a:endParaRPr lang="tr-TR" dirty="0"/>
          </a:p>
          <a:p>
            <a:r>
              <a:rPr lang="tr-TR" dirty="0"/>
              <a:t> </a:t>
            </a:r>
            <a:r>
              <a:rPr lang="tr-TR" dirty="0" smtClean="0"/>
              <a:t>1- </a:t>
            </a:r>
            <a:r>
              <a:rPr lang="tr-TR" dirty="0"/>
              <a:t>Çocuklarınıza vücudun özel bölgelerinin doğru adlarını öğretin.</a:t>
            </a:r>
          </a:p>
          <a:p>
            <a:r>
              <a:rPr lang="tr-TR" dirty="0"/>
              <a:t>2-Sadece yabancıların tehlikeli olduğuna odaklaşmayın. Unutmayın ki çocukların çoğunluğu tanıdığı ve güvendiği kişiler tarafından istismar edilmektedir.</a:t>
            </a:r>
          </a:p>
          <a:p>
            <a:r>
              <a:rPr lang="tr-TR" dirty="0"/>
              <a:t> 3- Çocuklarınıza fiziksel güvenlik ve hangi dokunmanın normal hangisinin normal olmadığını öğretin.</a:t>
            </a:r>
          </a:p>
          <a:p>
            <a:r>
              <a:rPr lang="tr-TR" dirty="0"/>
              <a:t> 4- Çocuklarınızı vücutları hakkında kararların kendilerine ait olduğunu konusunda bilinçlendirin. Başkalarının kendisine dokunmasını istemediğinde hayır demeye yüreklendirin, istismar amaçlı olmasa bile ve başkalarına dokunmamalarını söyleyin.</a:t>
            </a:r>
          </a:p>
          <a:p>
            <a:r>
              <a:rPr lang="tr-TR" dirty="0"/>
              <a:t> 5-Yetişkinler ve büyük çocukların asla vücutlarının parçaları ile ilgili yardıma ihtiyaçlarının olmayacağını bildiklerinden emin olunuz (banyoda ya da tuvalete giderken).</a:t>
            </a:r>
          </a:p>
          <a:p>
            <a:endParaRPr lang="tr-TR" dirty="0"/>
          </a:p>
        </p:txBody>
      </p:sp>
    </p:spTree>
    <p:extLst>
      <p:ext uri="{BB962C8B-B14F-4D97-AF65-F5344CB8AC3E}">
        <p14:creationId xmlns:p14="http://schemas.microsoft.com/office/powerpoint/2010/main" val="753916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TM10001106[[fn=Rozet]]</Template>
  <TotalTime>192</TotalTime>
  <Words>510</Words>
  <Application>Microsoft Office PowerPoint</Application>
  <PresentationFormat>Ekran Gösterisi (4:3)</PresentationFormat>
  <Paragraphs>85</Paragraphs>
  <Slides>20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Gill Sans MT</vt:lpstr>
      <vt:lpstr>Impact</vt:lpstr>
      <vt:lpstr>Badge</vt:lpstr>
      <vt:lpstr>İNTERNET ORTAMINDA ÇOCUKLARIN CİNSEL İSTİSMARDAN KORUNMASI</vt:lpstr>
      <vt:lpstr>ÇOCUK CİNSEL İSTİSMARI NEDİR?  Çocuğun cinsel istismarı, bir çocukla yetişkin (ya da diğer bir çocuk) arasındaki çocuğun fail ya da gözlemcinin seksüel dürtüyle kullanıldığı her türlü etkileşimdir. Cinsel istismar dokunma davranışları içerebildiği gibi dokunma davranışları içermeden de gerçekleştirilmiş olabilir.   </vt:lpstr>
      <vt:lpstr>PowerPoint Sunusu</vt:lpstr>
      <vt:lpstr>Bir çocuğun cinsel istismara maruz kaldığını nasıl ANLAŞILABİLİR?</vt:lpstr>
      <vt:lpstr>PowerPoint Sunusu</vt:lpstr>
      <vt:lpstr>PowerPoint Sunusu</vt:lpstr>
      <vt:lpstr> ÇOCUKLAR CİNSEL İSTİSMARA UĞRADIKLARINDA NEDEN SÖYLEMEZLER? </vt:lpstr>
      <vt:lpstr>PowerPoint Sunusu</vt:lpstr>
      <vt:lpstr>ÇOCUKLARI CİNSEL İSTİSMARDAN KORUMAYA YÖNELİK TAVSİYELER </vt:lpstr>
      <vt:lpstr>PowerPoint Sunusu</vt:lpstr>
      <vt:lpstr>İNTERNET KULLANIMINDA DİKKAT EDİLMESİ GEREKENLER NELERDİR?</vt:lpstr>
      <vt:lpstr>OLASI TEHLİKELER NELERDİR?</vt:lpstr>
      <vt:lpstr>PowerPoint Sunusu</vt:lpstr>
      <vt:lpstr>ÇOCUĞUNUZUN BİLMESİ GEREKENLER NELERDİR?</vt:lpstr>
      <vt:lpstr>DAVRANIŞLARI KAZANDIRMAK İÇİN ÖNCE ÖRNEK OLUN!</vt:lpstr>
      <vt:lpstr>SOSYAL AĞLARA DİKKAT!</vt:lpstr>
      <vt:lpstr>ÇOCUK CİNSEL İSTİSMARA UĞRADIĞINI (YA DA BU EYLEMİN SÜREKLİLİK ARZETTİĞİNİ) AÇIĞA VURURSA NE YAPABİLİRSİNİZ? </vt:lpstr>
      <vt:lpstr>NERELERE BAŞVURABİLİRSİNİZ?? </vt:lpstr>
      <vt:lpstr>CİNSEL İSTİSMARIN SUÇU NE KADARDIR?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ORTAMINDAKİ ÇOCUKLARDA CİNSEL İSTİSMAR</dc:title>
  <dc:creator>Yönetim</dc:creator>
  <cp:lastModifiedBy>Administrator</cp:lastModifiedBy>
  <cp:revision>23</cp:revision>
  <dcterms:modified xsi:type="dcterms:W3CDTF">2024-12-30T07:22:24Z</dcterms:modified>
</cp:coreProperties>
</file>